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3"/>
  </p:handoutMasterIdLst>
  <p:sldIdLst>
    <p:sldId id="256" r:id="rId2"/>
    <p:sldId id="257" r:id="rId3"/>
    <p:sldId id="275" r:id="rId4"/>
    <p:sldId id="276" r:id="rId5"/>
    <p:sldId id="259" r:id="rId6"/>
    <p:sldId id="277" r:id="rId7"/>
    <p:sldId id="278" r:id="rId8"/>
    <p:sldId id="279" r:id="rId9"/>
    <p:sldId id="280" r:id="rId10"/>
    <p:sldId id="26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</p:sldIdLst>
  <p:sldSz cx="9144000" cy="5143500" type="screen16x9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000"/>
    <a:srgbClr val="A10E2F"/>
    <a:srgbClr val="002D59"/>
    <a:srgbClr val="898989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30" d="100"/>
          <a:sy n="130" d="100"/>
        </p:scale>
        <p:origin x="-516" y="-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E5E9C-A6E8-48EF-B2E3-DE84D5E80A23}" type="datetimeFigureOut">
              <a:rPr lang="fr-BE" smtClean="0"/>
              <a:pPr/>
              <a:t>28/11/2018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03ACB-890F-4D48-8D4A-F13F8B0AF31F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8858" cy="2160000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0" y="4248000"/>
            <a:ext cx="2160000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62364" y="2880000"/>
            <a:ext cx="7060578" cy="1544400"/>
          </a:xfrm>
        </p:spPr>
        <p:txBody>
          <a:bodyPr anchor="t">
            <a:normAutofit/>
          </a:bodyPr>
          <a:lstStyle>
            <a:lvl1pPr algn="l">
              <a:defRPr sz="3000" b="1">
                <a:solidFill>
                  <a:srgbClr val="F9B000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8422942" y="459551"/>
            <a:ext cx="721058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038666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116621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9223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520469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="" xmlns:p14="http://schemas.microsoft.com/office/powerpoint/2010/main" val="155007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54302" y="900113"/>
            <a:ext cx="3741498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3774102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683131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10053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28/11/2018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2565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28/11/2018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01861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pPr/>
              <a:t>28/11/2018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84623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="" xmlns:p14="http://schemas.microsoft.com/office/powerpoint/2010/main" val="289506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54182" y="1200150"/>
            <a:ext cx="7868120" cy="3227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000"/>
            <a:ext cx="2024048" cy="874588"/>
          </a:xfrm>
          <a:prstGeom prst="rect">
            <a:avLst/>
          </a:prstGeom>
        </p:spPr>
      </p:pic>
      <p:sp>
        <p:nvSpPr>
          <p:cNvPr id="8" name="Espace réservé de la date 3"/>
          <p:cNvSpPr txBox="1">
            <a:spLocks/>
          </p:cNvSpPr>
          <p:nvPr userDrawn="1"/>
        </p:nvSpPr>
        <p:spPr>
          <a:xfrm>
            <a:off x="7128000" y="216000"/>
            <a:ext cx="1800000" cy="54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4572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EB6A17-D7A4-3049-9C0B-80302430D2B0}" type="datetimeFigureOut">
              <a:rPr lang="fr-FR" sz="1200" smtClean="0">
                <a:solidFill>
                  <a:srgbClr val="898989"/>
                </a:solidFill>
              </a:rPr>
              <a:pPr/>
              <a:t>28/11/2018</a:t>
            </a:fld>
            <a:endParaRPr lang="fr-FR" sz="1200" dirty="0" smtClean="0">
              <a:solidFill>
                <a:srgbClr val="898989"/>
              </a:solidFill>
            </a:endParaRPr>
          </a:p>
          <a:p>
            <a:fld id="{2E794143-8163-F543-A4DC-FC997488DC9F}" type="slidenum">
              <a:rPr lang="fr-FR" sz="1200" b="1" smtClean="0">
                <a:solidFill>
                  <a:srgbClr val="898989"/>
                </a:solidFill>
              </a:rPr>
              <a:pPr/>
              <a:t>‹N°›</a:t>
            </a:fld>
            <a:endParaRPr lang="fr-FR" sz="1200" b="1" dirty="0">
              <a:solidFill>
                <a:srgbClr val="898989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8244000" y="4963500"/>
            <a:ext cx="900000" cy="180000"/>
          </a:xfrm>
          <a:prstGeom prst="rect">
            <a:avLst/>
          </a:prstGeom>
          <a:solidFill>
            <a:srgbClr val="F9B000"/>
          </a:solidFill>
          <a:ln>
            <a:noFill/>
          </a:ln>
          <a:extLst/>
        </p:spPr>
        <p:txBody>
          <a:bodyPr/>
          <a:lstStyle/>
          <a:p>
            <a:endParaRPr lang="fr-FR"/>
          </a:p>
        </p:txBody>
      </p:sp>
      <p:sp>
        <p:nvSpPr>
          <p:cNvPr id="10" name="ZoneTexte 12"/>
          <p:cNvSpPr txBox="1">
            <a:spLocks noChangeArrowheads="1"/>
          </p:cNvSpPr>
          <p:nvPr userDrawn="1"/>
        </p:nvSpPr>
        <p:spPr bwMode="auto">
          <a:xfrm>
            <a:off x="0" y="4428000"/>
            <a:ext cx="8064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Service public de Wallonie</a:t>
            </a:r>
            <a:r>
              <a:rPr lang="fr-FR" sz="1200" b="1" dirty="0">
                <a:solidFill>
                  <a:srgbClr val="002D59"/>
                </a:solidFill>
                <a:latin typeface="Arial" charset="0"/>
                <a:cs typeface="Arial" charset="0"/>
              </a:rPr>
              <a:t> </a:t>
            </a:r>
            <a:r>
              <a:rPr lang="fr-FR" sz="1200" b="1" kern="1200" dirty="0" smtClean="0">
                <a:solidFill>
                  <a:srgbClr val="F9B000"/>
                </a:solidFill>
                <a:effectLst/>
                <a:latin typeface="Arial"/>
                <a:ea typeface="ＭＳ Ｐゴシック" charset="0"/>
                <a:cs typeface="Arial"/>
              </a:rPr>
              <a:t>infrastructures routes bâtiments</a:t>
            </a:r>
            <a:r>
              <a:rPr lang="fr-FR" sz="1200" b="1" dirty="0" smtClean="0">
                <a:solidFill>
                  <a:srgbClr val="F9B000"/>
                </a:solidFill>
                <a:effectLst/>
                <a:latin typeface="Arial"/>
                <a:cs typeface="Arial"/>
              </a:rPr>
              <a:t> </a:t>
            </a:r>
            <a:endParaRPr lang="fr-FR" sz="1200" b="1" dirty="0">
              <a:solidFill>
                <a:srgbClr val="F9B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485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F9B0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62364" y="2338086"/>
            <a:ext cx="7060578" cy="2086314"/>
          </a:xfrm>
        </p:spPr>
        <p:txBody>
          <a:bodyPr/>
          <a:lstStyle/>
          <a:p>
            <a:r>
              <a:rPr lang="fr-FR" dirty="0" smtClean="0"/>
              <a:t>Quelques erreurs de conception et de chantiers</a:t>
            </a:r>
            <a:br>
              <a:rPr lang="fr-FR" dirty="0" smtClean="0"/>
            </a:br>
            <a:r>
              <a:rPr lang="fr-FR" sz="1600" dirty="0" smtClean="0"/>
              <a:t/>
            </a:r>
            <a:br>
              <a:rPr lang="fr-FR" sz="1600" dirty="0" smtClean="0"/>
            </a:br>
            <a:r>
              <a:rPr lang="fr-FR" sz="1600" dirty="0" smtClean="0"/>
              <a:t>Direction des Conceptions et des Calculs – Ir. Etienne Pecquet</a:t>
            </a:r>
            <a:br>
              <a:rPr lang="fr-FR" sz="1600" dirty="0" smtClean="0"/>
            </a:br>
            <a:r>
              <a:rPr lang="fr-FR" sz="1600" dirty="0" err="1" smtClean="0"/>
              <a:t>Perex</a:t>
            </a:r>
            <a:r>
              <a:rPr lang="fr-FR" sz="1600" dirty="0" smtClean="0"/>
              <a:t>, le 29/11/2018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96302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Pont de Ponts à Tournai : conception encastrement en C2</a:t>
            </a:r>
            <a:endParaRPr lang="fr-BE" dirty="0"/>
          </a:p>
        </p:txBody>
      </p:sp>
      <p:pic>
        <p:nvPicPr>
          <p:cNvPr id="11" name="Espace réservé du contenu 10" descr="OA 483-1 - Pont de Ponts à Tournai - Coupe longitudinal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9925" y="1237420"/>
            <a:ext cx="7867650" cy="287979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Pont de Ponts à Tournai : conception encastrement en C2</a:t>
            </a:r>
            <a:endParaRPr lang="fr-BE" dirty="0"/>
          </a:p>
        </p:txBody>
      </p:sp>
      <p:pic>
        <p:nvPicPr>
          <p:cNvPr id="5" name="Espace réservé du contenu 4" descr="OA 483-1 - Pont de Ponts à Tournai - Coupe dans la culé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7850" y="1200150"/>
            <a:ext cx="5328116" cy="3227388"/>
          </a:xfrm>
        </p:spPr>
      </p:pic>
      <p:sp>
        <p:nvSpPr>
          <p:cNvPr id="4" name="ZoneTexte 3"/>
          <p:cNvSpPr txBox="1"/>
          <p:nvPr/>
        </p:nvSpPr>
        <p:spPr>
          <a:xfrm>
            <a:off x="645459" y="1491401"/>
            <a:ext cx="2625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- Détail encastrement avec bielles tendues.</a:t>
            </a:r>
          </a:p>
          <a:p>
            <a:r>
              <a:rPr lang="fr-BE" dirty="0" smtClean="0"/>
              <a:t>- Position impétrants.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Pont de Ponts à Tournai : conception encastrement en C2</a:t>
            </a:r>
            <a:endParaRPr lang="fr-BE" dirty="0"/>
          </a:p>
        </p:txBody>
      </p:sp>
      <p:pic>
        <p:nvPicPr>
          <p:cNvPr id="6" name="Espace réservé du contenu 5" descr="OA 483-1 - Pont de Ponts à Tournai - Coupe transversale de la culé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201" y="1332172"/>
            <a:ext cx="4114800" cy="2653223"/>
          </a:xfrm>
        </p:spPr>
      </p:pic>
      <p:pic>
        <p:nvPicPr>
          <p:cNvPr id="7" name="Image 6" descr="OA 483-1 - Pont de Ponts à Tournai - Plan de la culé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115" y="1332172"/>
            <a:ext cx="3330793" cy="303288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Pont de Ponts à Tournai : état des bielles tendues acheminées sur chantier …</a:t>
            </a:r>
            <a:endParaRPr lang="fr-BE" dirty="0"/>
          </a:p>
        </p:txBody>
      </p:sp>
      <p:pic>
        <p:nvPicPr>
          <p:cNvPr id="8" name="Espace réservé du contenu 7" descr="IMG_454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79" y="1239269"/>
            <a:ext cx="3007360" cy="2255520"/>
          </a:xfrm>
        </p:spPr>
      </p:pic>
      <p:pic>
        <p:nvPicPr>
          <p:cNvPr id="9" name="Image 8" descr="IMG_454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489" y="1375859"/>
            <a:ext cx="2844800" cy="2133600"/>
          </a:xfrm>
          <a:prstGeom prst="rect">
            <a:avLst/>
          </a:prstGeom>
        </p:spPr>
      </p:pic>
      <p:pic>
        <p:nvPicPr>
          <p:cNvPr id="10" name="Image 9" descr="IMG_454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629" y="1385639"/>
            <a:ext cx="2844800" cy="2133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Pont de Ponts à Tournai : état des bielles tendues acheminées sur chantier …</a:t>
            </a:r>
            <a:endParaRPr lang="fr-BE" dirty="0"/>
          </a:p>
        </p:txBody>
      </p:sp>
      <p:pic>
        <p:nvPicPr>
          <p:cNvPr id="7" name="Espace réservé du contenu 6" descr="IMG_454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853" y="1647104"/>
            <a:ext cx="2682240" cy="2011680"/>
          </a:xfrm>
        </p:spPr>
      </p:pic>
      <p:pic>
        <p:nvPicPr>
          <p:cNvPr id="11" name="Image 10" descr="IMG_45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922" y="1647104"/>
            <a:ext cx="2682240" cy="2011680"/>
          </a:xfrm>
          <a:prstGeom prst="rect">
            <a:avLst/>
          </a:prstGeom>
        </p:spPr>
      </p:pic>
      <p:pic>
        <p:nvPicPr>
          <p:cNvPr id="13" name="Image 12" descr="IMG_466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849" y="1647104"/>
            <a:ext cx="2682240" cy="20116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Arc majeur : toujours des bielles tendues </a:t>
            </a:r>
            <a:r>
              <a:rPr lang="fr-BE" dirty="0" err="1" smtClean="0"/>
              <a:t>ininspectables</a:t>
            </a:r>
            <a:endParaRPr lang="fr-BE" dirty="0"/>
          </a:p>
        </p:txBody>
      </p:sp>
      <p:pic>
        <p:nvPicPr>
          <p:cNvPr id="8" name="Espace réservé du contenu 7" descr="OA 11475 - Arc Majeur - Coup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0750" y="1063229"/>
            <a:ext cx="6039039" cy="3227387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Arc majeur : toujours des bielles tendues </a:t>
            </a:r>
            <a:r>
              <a:rPr lang="fr-BE" dirty="0" err="1" smtClean="0"/>
              <a:t>ininspectables</a:t>
            </a:r>
            <a:endParaRPr lang="fr-BE" dirty="0"/>
          </a:p>
        </p:txBody>
      </p:sp>
      <p:pic>
        <p:nvPicPr>
          <p:cNvPr id="5" name="Espace réservé du contenu 4" descr="OA 11475 - Arc Majeur - détail des ancrag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5972" y="701386"/>
            <a:ext cx="3876873" cy="3635411"/>
          </a:xfrm>
        </p:spPr>
      </p:pic>
      <p:sp>
        <p:nvSpPr>
          <p:cNvPr id="6" name="ZoneTexte 5"/>
          <p:cNvSpPr txBox="1"/>
          <p:nvPr/>
        </p:nvSpPr>
        <p:spPr>
          <a:xfrm>
            <a:off x="554182" y="1486511"/>
            <a:ext cx="2365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Surtout bien enterrer le tout !</a:t>
            </a:r>
            <a:endParaRPr lang="fr-BE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Remplacement viaduc de Yves-</a:t>
            </a:r>
            <a:r>
              <a:rPr lang="fr-BE" dirty="0" err="1" smtClean="0"/>
              <a:t>Gomezée</a:t>
            </a:r>
            <a:endParaRPr lang="fr-BE" dirty="0"/>
          </a:p>
        </p:txBody>
      </p:sp>
      <p:pic>
        <p:nvPicPr>
          <p:cNvPr id="6" name="Espace réservé du contenu 5" descr="OA 1132-1 Yves Gomezée - vue 3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7591" y="1063229"/>
            <a:ext cx="5760476" cy="3511296"/>
          </a:xfrm>
        </p:spPr>
      </p:pic>
      <p:sp>
        <p:nvSpPr>
          <p:cNvPr id="7" name="ZoneTexte 6"/>
          <p:cNvSpPr txBox="1"/>
          <p:nvPr/>
        </p:nvSpPr>
        <p:spPr>
          <a:xfrm>
            <a:off x="402596" y="1286028"/>
            <a:ext cx="2573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Recherche « esthétique » et complexités au milieu de la brousse</a:t>
            </a:r>
            <a:endParaRPr lang="fr-BE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Remplacement viaduc de Yves-</a:t>
            </a:r>
            <a:r>
              <a:rPr lang="fr-BE" dirty="0" err="1" smtClean="0"/>
              <a:t>Gomezée</a:t>
            </a:r>
            <a:endParaRPr lang="fr-BE" dirty="0"/>
          </a:p>
        </p:txBody>
      </p:sp>
      <p:sp>
        <p:nvSpPr>
          <p:cNvPr id="7" name="ZoneTexte 6"/>
          <p:cNvSpPr txBox="1"/>
          <p:nvPr/>
        </p:nvSpPr>
        <p:spPr>
          <a:xfrm>
            <a:off x="402596" y="1286028"/>
            <a:ext cx="2573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Recherche « esthétique » et complexités au milieu de la brousse</a:t>
            </a:r>
            <a:endParaRPr lang="fr-BE" dirty="0"/>
          </a:p>
        </p:txBody>
      </p:sp>
      <p:pic>
        <p:nvPicPr>
          <p:cNvPr id="8" name="Espace réservé du contenu 7" descr="OA 1132-1 Yves Gomezée - Coupe transversale de la pil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8930" y="823630"/>
            <a:ext cx="3296778" cy="3818534"/>
          </a:xfrm>
        </p:spPr>
      </p:pic>
      <p:sp>
        <p:nvSpPr>
          <p:cNvPr id="9" name="ZoneTexte 8"/>
          <p:cNvSpPr txBox="1"/>
          <p:nvPr/>
        </p:nvSpPr>
        <p:spPr>
          <a:xfrm>
            <a:off x="554182" y="2459589"/>
            <a:ext cx="2619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BE" dirty="0" smtClean="0"/>
              <a:t>Piles béton</a:t>
            </a:r>
          </a:p>
          <a:p>
            <a:pPr>
              <a:buFontTx/>
              <a:buChar char="-"/>
            </a:pPr>
            <a:r>
              <a:rPr lang="fr-BE" dirty="0" smtClean="0"/>
              <a:t>« Chevêtres » en V et caissons acier</a:t>
            </a:r>
            <a:endParaRPr lang="fr-BE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Remplacement viaduc de Yves-</a:t>
            </a:r>
            <a:r>
              <a:rPr lang="fr-BE" dirty="0" err="1" smtClean="0"/>
              <a:t>Gomezée</a:t>
            </a:r>
            <a:endParaRPr lang="fr-BE" dirty="0"/>
          </a:p>
        </p:txBody>
      </p:sp>
      <p:sp>
        <p:nvSpPr>
          <p:cNvPr id="7" name="ZoneTexte 6"/>
          <p:cNvSpPr txBox="1"/>
          <p:nvPr/>
        </p:nvSpPr>
        <p:spPr>
          <a:xfrm>
            <a:off x="402596" y="882304"/>
            <a:ext cx="42479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BE" dirty="0" smtClean="0"/>
              <a:t>Complexité de l’assemblage du V sur la pile</a:t>
            </a:r>
          </a:p>
          <a:p>
            <a:pPr>
              <a:buFontTx/>
              <a:buChar char="-"/>
            </a:pPr>
            <a:r>
              <a:rPr lang="fr-BE" dirty="0" smtClean="0"/>
              <a:t>Complexité des soudures entre V et caissons (+ renforts locaux …)</a:t>
            </a:r>
          </a:p>
          <a:p>
            <a:pPr>
              <a:buFontTx/>
              <a:buChar char="-"/>
            </a:pPr>
            <a:r>
              <a:rPr lang="fr-BE" dirty="0" smtClean="0"/>
              <a:t>Caissons </a:t>
            </a:r>
            <a:r>
              <a:rPr lang="fr-BE" dirty="0" err="1" smtClean="0"/>
              <a:t>inspectables</a:t>
            </a:r>
            <a:r>
              <a:rPr lang="fr-BE" dirty="0" smtClean="0"/>
              <a:t> ?</a:t>
            </a:r>
          </a:p>
          <a:p>
            <a:pPr>
              <a:buFontTx/>
              <a:buChar char="-"/>
            </a:pPr>
            <a:r>
              <a:rPr lang="fr-BE" dirty="0" smtClean="0"/>
              <a:t>Complexité montage sans réglages possibles entre piles et tablier (encastré)</a:t>
            </a:r>
          </a:p>
          <a:p>
            <a:pPr>
              <a:buFontTx/>
              <a:buChar char="-"/>
            </a:pPr>
            <a:r>
              <a:rPr lang="fr-BE" dirty="0" smtClean="0"/>
              <a:t>Point fixe « théorique » : fiabilité des souffles de joints aux culées ?</a:t>
            </a:r>
          </a:p>
          <a:p>
            <a:pPr>
              <a:buFontTx/>
              <a:buChar char="-"/>
            </a:pPr>
            <a:r>
              <a:rPr lang="fr-BE" dirty="0" smtClean="0"/>
              <a:t>Evacuations des eaux : tuyaux dans dalle, bac récolte, tuyaux dans le V et au centre de la pile</a:t>
            </a:r>
          </a:p>
          <a:p>
            <a:pPr>
              <a:buFontTx/>
              <a:buChar char="-"/>
            </a:pPr>
            <a:r>
              <a:rPr lang="fr-BE" dirty="0" smtClean="0"/>
              <a:t>Piscines à impétrants dans les trottoirs</a:t>
            </a:r>
            <a:endParaRPr lang="fr-BE" dirty="0"/>
          </a:p>
        </p:txBody>
      </p:sp>
      <p:pic>
        <p:nvPicPr>
          <p:cNvPr id="10" name="Espace réservé du contenu 9" descr="OA 1132-1 Yves Gomezée - Coupe transversale.jpg"/>
          <p:cNvPicPr>
            <a:picLocks noGrp="1" noChangeAspect="1"/>
          </p:cNvPicPr>
          <p:nvPr>
            <p:ph idx="1"/>
          </p:nvPr>
        </p:nvPicPr>
        <p:blipFill>
          <a:blip r:embed="rId2"/>
          <a:srcRect r="51086"/>
          <a:stretch>
            <a:fillRect/>
          </a:stretch>
        </p:blipFill>
        <p:spPr>
          <a:xfrm>
            <a:off x="4650510" y="882304"/>
            <a:ext cx="3929532" cy="37249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Pont de </a:t>
            </a:r>
            <a:r>
              <a:rPr lang="fr-BE" dirty="0" err="1" smtClean="0"/>
              <a:t>Lixhe</a:t>
            </a:r>
            <a:r>
              <a:rPr lang="fr-BE" dirty="0" smtClean="0"/>
              <a:t> : coups de </a:t>
            </a:r>
            <a:r>
              <a:rPr lang="fr-BE" dirty="0" err="1" smtClean="0"/>
              <a:t>disqueuse</a:t>
            </a:r>
            <a:r>
              <a:rPr lang="fr-BE" dirty="0" smtClean="0"/>
              <a:t> dans les barres principales</a:t>
            </a:r>
            <a:endParaRPr lang="fr-BE" dirty="0"/>
          </a:p>
        </p:txBody>
      </p:sp>
      <p:pic>
        <p:nvPicPr>
          <p:cNvPr id="5" name="Espace réservé du contenu 4" descr="20181003_161733.jpg"/>
          <p:cNvPicPr>
            <a:picLocks noGrp="1" noChangeAspect="1"/>
          </p:cNvPicPr>
          <p:nvPr>
            <p:ph idx="1"/>
          </p:nvPr>
        </p:nvPicPr>
        <p:blipFill>
          <a:blip r:embed="rId2"/>
          <a:srcRect t="12457"/>
          <a:stretch>
            <a:fillRect/>
          </a:stretch>
        </p:blipFill>
        <p:spPr>
          <a:xfrm>
            <a:off x="4064856" y="744556"/>
            <a:ext cx="3316224" cy="3870824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Remplacement viaduc de Yves-</a:t>
            </a:r>
            <a:r>
              <a:rPr lang="fr-BE" dirty="0" err="1" smtClean="0"/>
              <a:t>Gomezée</a:t>
            </a:r>
            <a:endParaRPr lang="fr-BE" dirty="0"/>
          </a:p>
        </p:txBody>
      </p:sp>
      <p:sp>
        <p:nvSpPr>
          <p:cNvPr id="7" name="ZoneTexte 6"/>
          <p:cNvSpPr txBox="1"/>
          <p:nvPr/>
        </p:nvSpPr>
        <p:spPr>
          <a:xfrm>
            <a:off x="710656" y="997527"/>
            <a:ext cx="424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Il faut vraiment cacher les descentes d’eau !</a:t>
            </a:r>
            <a:endParaRPr lang="fr-BE" dirty="0"/>
          </a:p>
        </p:txBody>
      </p:sp>
      <p:pic>
        <p:nvPicPr>
          <p:cNvPr id="6" name="Espace réservé du contenu 5" descr="OA 1132-1 Yves Gomezée - Coupe caisson du Y 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038" y="1606740"/>
            <a:ext cx="7867650" cy="241420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Conclusion …</a:t>
            </a:r>
            <a:endParaRPr lang="fr-BE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BE" dirty="0" smtClean="0"/>
              <a:t> Nécessité de développer un guide de conception !</a:t>
            </a:r>
            <a:endParaRPr lang="fr-BE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Pont de </a:t>
            </a:r>
            <a:r>
              <a:rPr lang="fr-BE" dirty="0" err="1" smtClean="0"/>
              <a:t>Lixhe</a:t>
            </a:r>
            <a:r>
              <a:rPr lang="fr-BE" dirty="0" smtClean="0"/>
              <a:t> : corrosion de barres du ferraillage secondaire avec réduction de section</a:t>
            </a:r>
            <a:endParaRPr lang="fr-BE" dirty="0"/>
          </a:p>
        </p:txBody>
      </p:sp>
      <p:pic>
        <p:nvPicPr>
          <p:cNvPr id="6" name="Espace réservé du contenu 5" descr="20181127_1036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8547" y="1865168"/>
            <a:ext cx="3381248" cy="1901952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7" name="Image 6" descr="20181127_1039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813" y="1975495"/>
            <a:ext cx="4421632" cy="2487168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Pont de </a:t>
            </a:r>
            <a:r>
              <a:rPr lang="fr-BE" dirty="0" err="1" smtClean="0"/>
              <a:t>Lixhe</a:t>
            </a:r>
            <a:r>
              <a:rPr lang="fr-BE" dirty="0" smtClean="0"/>
              <a:t> : corrosion de barres du ferraillage secondaire avec réduction de section</a:t>
            </a:r>
            <a:endParaRPr lang="fr-BE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554182" y="1200150"/>
            <a:ext cx="2252586" cy="32278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BE" sz="2000" dirty="0" smtClean="0"/>
              <a:t>+ incident initial à cause des bielles tendues non </a:t>
            </a:r>
            <a:r>
              <a:rPr lang="fr-BE" sz="2000" dirty="0" err="1" smtClean="0"/>
              <a:t>inspectables</a:t>
            </a:r>
            <a:endParaRPr lang="fr-BE" sz="2000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rcRect l="11893" t="16448" r="40253" b="30796"/>
          <a:stretch>
            <a:fillRect/>
          </a:stretch>
        </p:blipFill>
        <p:spPr bwMode="auto">
          <a:xfrm>
            <a:off x="2959802" y="1145046"/>
            <a:ext cx="4670051" cy="336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Viaduc de </a:t>
            </a:r>
            <a:r>
              <a:rPr lang="fr-BE" dirty="0" err="1" smtClean="0"/>
              <a:t>Viesville</a:t>
            </a:r>
            <a:r>
              <a:rPr lang="fr-BE" dirty="0" smtClean="0"/>
              <a:t> : chantier de renforcement par plats collés</a:t>
            </a:r>
            <a:endParaRPr lang="fr-BE" dirty="0"/>
          </a:p>
        </p:txBody>
      </p:sp>
      <p:pic>
        <p:nvPicPr>
          <p:cNvPr id="8" name="Image 7" descr="20180620_1128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664" y="748145"/>
            <a:ext cx="4941824" cy="3706368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2953463" y="2171088"/>
            <a:ext cx="4107465" cy="938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474314" y="1349596"/>
            <a:ext cx="237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Fibres rompues</a:t>
            </a:r>
            <a:endParaRPr lang="fr-BE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Viaduc de </a:t>
            </a:r>
            <a:r>
              <a:rPr lang="fr-BE" dirty="0" err="1" smtClean="0"/>
              <a:t>Viesville</a:t>
            </a:r>
            <a:r>
              <a:rPr lang="fr-BE" dirty="0" smtClean="0"/>
              <a:t> : chantier de renforcement par plats collés</a:t>
            </a:r>
            <a:endParaRPr lang="fr-BE" dirty="0"/>
          </a:p>
        </p:txBody>
      </p:sp>
      <p:pic>
        <p:nvPicPr>
          <p:cNvPr id="3" name="Image 2" descr="20180620_1128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877" y="713916"/>
            <a:ext cx="4941824" cy="3706368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3598922" y="2171088"/>
            <a:ext cx="4107465" cy="938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Viaduc de </a:t>
            </a:r>
            <a:r>
              <a:rPr lang="fr-BE" dirty="0" err="1" smtClean="0"/>
              <a:t>Viesville</a:t>
            </a:r>
            <a:r>
              <a:rPr lang="fr-BE" dirty="0" smtClean="0"/>
              <a:t> : chantier de renforcement par plats collés</a:t>
            </a:r>
            <a:endParaRPr lang="fr-BE" dirty="0"/>
          </a:p>
        </p:txBody>
      </p:sp>
      <p:pic>
        <p:nvPicPr>
          <p:cNvPr id="3" name="Image 2" descr="20180620_1131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301" y="1254556"/>
            <a:ext cx="3901440" cy="292608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4" name="ZoneTexte 3"/>
          <p:cNvSpPr txBox="1"/>
          <p:nvPr/>
        </p:nvSpPr>
        <p:spPr>
          <a:xfrm>
            <a:off x="728586" y="1364265"/>
            <a:ext cx="1975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Soin …</a:t>
            </a:r>
            <a:endParaRPr lang="fr-BE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Viaduc de </a:t>
            </a:r>
            <a:r>
              <a:rPr lang="fr-BE" dirty="0" err="1" smtClean="0"/>
              <a:t>Viesville</a:t>
            </a:r>
            <a:r>
              <a:rPr lang="fr-BE" dirty="0" smtClean="0"/>
              <a:t> : chantier de renforcement par plats collés</a:t>
            </a:r>
            <a:endParaRPr lang="fr-BE" dirty="0"/>
          </a:p>
        </p:txBody>
      </p:sp>
      <p:pic>
        <p:nvPicPr>
          <p:cNvPr id="3" name="Image 2" descr="20180620_1133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861" y="1141466"/>
            <a:ext cx="3901440" cy="292608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4" name="ZoneTexte 3"/>
          <p:cNvSpPr txBox="1"/>
          <p:nvPr/>
        </p:nvSpPr>
        <p:spPr>
          <a:xfrm>
            <a:off x="554182" y="1325147"/>
            <a:ext cx="2433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+ problème des mèches d’ancrage redescendues</a:t>
            </a:r>
            <a:endParaRPr lang="fr-BE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Viaduc de </a:t>
            </a:r>
            <a:r>
              <a:rPr lang="fr-BE" dirty="0" err="1" smtClean="0"/>
              <a:t>Viesville</a:t>
            </a:r>
            <a:r>
              <a:rPr lang="fr-BE" dirty="0" smtClean="0"/>
              <a:t> : chantier de renforcement par plats collés</a:t>
            </a:r>
            <a:endParaRPr lang="fr-BE" dirty="0"/>
          </a:p>
        </p:txBody>
      </p:sp>
      <p:pic>
        <p:nvPicPr>
          <p:cNvPr id="3" name="Image 2" descr="20180620_1137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987" y="811713"/>
            <a:ext cx="4941824" cy="370636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21010" y="1300697"/>
            <a:ext cx="252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5" name="Ellipse 4"/>
          <p:cNvSpPr/>
          <p:nvPr/>
        </p:nvSpPr>
        <p:spPr>
          <a:xfrm>
            <a:off x="3794515" y="2229766"/>
            <a:ext cx="4107465" cy="938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2689</TotalTime>
  <Words>286</Words>
  <Application>Microsoft Office PowerPoint</Application>
  <PresentationFormat>Affichage à l'écran (16:9)</PresentationFormat>
  <Paragraphs>41</Paragraphs>
  <Slides>21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Thème Office</vt:lpstr>
      <vt:lpstr>Quelques erreurs de conception et de chantiers  Direction des Conceptions et des Calculs – Ir. Etienne Pecquet Perex, le 29/11/2018</vt:lpstr>
      <vt:lpstr>Pont de Lixhe : coups de disqueuse dans les barres principales</vt:lpstr>
      <vt:lpstr>Pont de Lixhe : corrosion de barres du ferraillage secondaire avec réduction de section</vt:lpstr>
      <vt:lpstr>Pont de Lixhe : corrosion de barres du ferraillage secondaire avec réduction de section</vt:lpstr>
      <vt:lpstr>Viaduc de Viesville : chantier de renforcement par plats collés</vt:lpstr>
      <vt:lpstr>Viaduc de Viesville : chantier de renforcement par plats collés</vt:lpstr>
      <vt:lpstr>Viaduc de Viesville : chantier de renforcement par plats collés</vt:lpstr>
      <vt:lpstr>Viaduc de Viesville : chantier de renforcement par plats collés</vt:lpstr>
      <vt:lpstr>Viaduc de Viesville : chantier de renforcement par plats collés</vt:lpstr>
      <vt:lpstr>Pont de Ponts à Tournai : conception encastrement en C2</vt:lpstr>
      <vt:lpstr>Pont de Ponts à Tournai : conception encastrement en C2</vt:lpstr>
      <vt:lpstr>Pont de Ponts à Tournai : conception encastrement en C2</vt:lpstr>
      <vt:lpstr>Pont de Ponts à Tournai : état des bielles tendues acheminées sur chantier …</vt:lpstr>
      <vt:lpstr>Pont de Ponts à Tournai : état des bielles tendues acheminées sur chantier …</vt:lpstr>
      <vt:lpstr>Arc majeur : toujours des bielles tendues ininspectables</vt:lpstr>
      <vt:lpstr>Arc majeur : toujours des bielles tendues ininspectables</vt:lpstr>
      <vt:lpstr>Remplacement viaduc de Yves-Gomezée</vt:lpstr>
      <vt:lpstr>Remplacement viaduc de Yves-Gomezée</vt:lpstr>
      <vt:lpstr>Remplacement viaduc de Yves-Gomezée</vt:lpstr>
      <vt:lpstr>Remplacement viaduc de Yves-Gomezée</vt:lpstr>
      <vt:lpstr>Conclusion …</vt:lpstr>
    </vt:vector>
  </TitlesOfParts>
  <Company>Service public de Wallonie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Jean-Sébastien Cornélis</dc:creator>
  <cp:lastModifiedBy>Étienne PECQUET</cp:lastModifiedBy>
  <cp:revision>145</cp:revision>
  <dcterms:created xsi:type="dcterms:W3CDTF">2017-06-20T09:48:45Z</dcterms:created>
  <dcterms:modified xsi:type="dcterms:W3CDTF">2018-11-28T11:04:52Z</dcterms:modified>
</cp:coreProperties>
</file>